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59" r:id="rId4"/>
    <p:sldId id="260" r:id="rId5"/>
    <p:sldId id="261" r:id="rId6"/>
    <p:sldId id="265" r:id="rId7"/>
    <p:sldId id="264" r:id="rId8"/>
    <p:sldId id="262" r:id="rId9"/>
    <p:sldId id="25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Olmut" initials="AO" lastIdx="1" clrIdx="0">
    <p:extLst>
      <p:ext uri="{19B8F6BF-5375-455C-9EA6-DF929625EA0E}">
        <p15:presenceInfo xmlns:p15="http://schemas.microsoft.com/office/powerpoint/2012/main" userId="ad9a48720a941c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76A11-7681-4DE9-A6CC-FEEC6FACFCDD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FFDD9-CFED-4305-9DAF-45703226B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8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a control system to generate pulse sequences to:</a:t>
            </a:r>
          </a:p>
          <a:p>
            <a:pPr lvl="1"/>
            <a:r>
              <a:rPr lang="en-US" dirty="0" smtClean="0"/>
              <a:t> record time domain spectra</a:t>
            </a:r>
          </a:p>
          <a:p>
            <a:pPr lvl="1"/>
            <a:r>
              <a:rPr lang="en-US" dirty="0" smtClean="0"/>
              <a:t>optimize the mirror position for optimum performance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FDD9-CFED-4305-9DAF-45703226B1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AFFDD9-CFED-4305-9DAF-45703226B1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61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90D-42C0-4765-B326-FE504B6062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B924-3B0C-461C-A220-ED067A5A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90D-42C0-4765-B326-FE504B6062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B924-3B0C-461C-A220-ED067A5A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90D-42C0-4765-B326-FE504B6062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B924-3B0C-461C-A220-ED067A5A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63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90D-42C0-4765-B326-FE504B6062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B924-3B0C-461C-A220-ED067A5A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1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90D-42C0-4765-B326-FE504B6062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B924-3B0C-461C-A220-ED067A5A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9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90D-42C0-4765-B326-FE504B6062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B924-3B0C-461C-A220-ED067A5A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8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90D-42C0-4765-B326-FE504B6062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B924-3B0C-461C-A220-ED067A5A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2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90D-42C0-4765-B326-FE504B6062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B924-3B0C-461C-A220-ED067A5A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4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90D-42C0-4765-B326-FE504B6062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B924-3B0C-461C-A220-ED067A5A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65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90D-42C0-4765-B326-FE504B6062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B924-3B0C-461C-A220-ED067A5A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05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C90D-42C0-4765-B326-FE504B6062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8B924-3B0C-461C-A220-ED067A5A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8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BC90D-42C0-4765-B326-FE504B60629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8B924-3B0C-461C-A220-ED067A5AD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6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32202"/>
            <a:ext cx="12192000" cy="2194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Digital Control System for</a:t>
            </a:r>
            <a:br>
              <a:rPr lang="en-US" dirty="0" smtClean="0">
                <a:cs typeface="Arial" panose="020B0604020202020204" pitchFamily="34" charset="0"/>
              </a:rPr>
            </a:br>
            <a:r>
              <a:rPr lang="en-US" dirty="0" smtClean="0">
                <a:cs typeface="Arial" panose="020B0604020202020204" pitchFamily="34" charset="0"/>
              </a:rPr>
              <a:t>Microwave Spectroscopy Data </a:t>
            </a:r>
            <a:br>
              <a:rPr lang="en-US" dirty="0" smtClean="0">
                <a:cs typeface="Arial" panose="020B0604020202020204" pitchFamily="34" charset="0"/>
              </a:rPr>
            </a:br>
            <a:r>
              <a:rPr lang="en-US" dirty="0" smtClean="0">
                <a:cs typeface="Arial" panose="020B0604020202020204" pitchFamily="34" charset="0"/>
              </a:rPr>
              <a:t>Collection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9789" y="2607577"/>
            <a:ext cx="9144000" cy="2315436"/>
          </a:xfrm>
        </p:spPr>
        <p:txBody>
          <a:bodyPr>
            <a:normAutofit/>
          </a:bodyPr>
          <a:lstStyle/>
          <a:p>
            <a:r>
              <a:rPr lang="en-US" dirty="0" smtClean="0"/>
              <a:t>Amanda Olmut</a:t>
            </a:r>
          </a:p>
          <a:p>
            <a:r>
              <a:rPr lang="en-US" dirty="0" smtClean="0"/>
              <a:t>Dr. Stephen </a:t>
            </a:r>
            <a:r>
              <a:rPr lang="en-US" dirty="0" err="1" smtClean="0"/>
              <a:t>Kukolich</a:t>
            </a:r>
            <a:r>
              <a:rPr lang="en-US" dirty="0" smtClean="0"/>
              <a:t>, Principle Investigator</a:t>
            </a:r>
          </a:p>
          <a:p>
            <a:r>
              <a:rPr lang="en-US" dirty="0" smtClean="0"/>
              <a:t>Dr. Adam Daly, Project Lead</a:t>
            </a:r>
          </a:p>
          <a:p>
            <a:r>
              <a:rPr lang="en-US" dirty="0" smtClean="0"/>
              <a:t>University of Arizona</a:t>
            </a:r>
          </a:p>
          <a:p>
            <a:r>
              <a:rPr lang="en-US" dirty="0" smtClean="0"/>
              <a:t>April 16, 2016</a:t>
            </a:r>
            <a:endParaRPr lang="en-US" dirty="0"/>
          </a:p>
        </p:txBody>
      </p:sp>
      <p:pic>
        <p:nvPicPr>
          <p:cNvPr id="1028" name="Picture 4" descr="NASA Insignia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7" y="120758"/>
            <a:ext cx="1211854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263" y="4846686"/>
            <a:ext cx="2325052" cy="192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5" y="5258166"/>
            <a:ext cx="1172056" cy="1097280"/>
          </a:xfrm>
          <a:prstGeom prst="rect">
            <a:avLst/>
          </a:prstGeom>
        </p:spPr>
      </p:pic>
      <p:pic>
        <p:nvPicPr>
          <p:cNvPr id="8" name="Picture 2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19" y="5003829"/>
            <a:ext cx="1202962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 smtClean="0"/>
              <a:t>Thank you!</a:t>
            </a:r>
            <a:endParaRPr lang="en-US" sz="8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5" y="5258166"/>
            <a:ext cx="1172056" cy="1097280"/>
          </a:xfrm>
          <a:prstGeom prst="rect">
            <a:avLst/>
          </a:prstGeom>
        </p:spPr>
      </p:pic>
      <p:pic>
        <p:nvPicPr>
          <p:cNvPr id="9" name="Picture 2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19" y="5003829"/>
            <a:ext cx="1202962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NASA Insignia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27" y="120758"/>
            <a:ext cx="1211854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74" y="4689543"/>
            <a:ext cx="2325052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1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7186"/>
            <a:ext cx="10515600" cy="1325563"/>
          </a:xfrm>
        </p:spPr>
        <p:txBody>
          <a:bodyPr/>
          <a:lstStyle/>
          <a:p>
            <a:r>
              <a:rPr lang="en-US" dirty="0" smtClean="0"/>
              <a:t>Applications of Microwave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0449"/>
            <a:ext cx="10515600" cy="4351338"/>
          </a:xfrm>
        </p:spPr>
        <p:txBody>
          <a:bodyPr/>
          <a:lstStyle/>
          <a:p>
            <a:r>
              <a:rPr lang="en-US" dirty="0" smtClean="0"/>
              <a:t>Accurate and precise method for measuring bond lengths and angles in free molecules</a:t>
            </a:r>
          </a:p>
          <a:p>
            <a:r>
              <a:rPr lang="en-US" dirty="0" smtClean="0"/>
              <a:t>The complete, accurate, 3-D structures obtained are very helpful in: </a:t>
            </a:r>
          </a:p>
          <a:p>
            <a:pPr lvl="1"/>
            <a:r>
              <a:rPr lang="en-US" dirty="0" smtClean="0"/>
              <a:t>Understanding reaction mechanisms</a:t>
            </a:r>
          </a:p>
          <a:p>
            <a:pPr lvl="1"/>
            <a:r>
              <a:rPr lang="en-US" dirty="0" smtClean="0"/>
              <a:t>Characterizing the bonding</a:t>
            </a:r>
          </a:p>
          <a:p>
            <a:pPr lvl="1"/>
            <a:r>
              <a:rPr lang="en-US" dirty="0" smtClean="0"/>
              <a:t>Characterizing electronic structures of molecules</a:t>
            </a:r>
          </a:p>
          <a:p>
            <a:r>
              <a:rPr lang="en-US" dirty="0" smtClean="0"/>
              <a:t>Tells us how a molecule will </a:t>
            </a:r>
            <a:r>
              <a:rPr lang="en-US" dirty="0" smtClean="0"/>
              <a:t>behave</a:t>
            </a:r>
          </a:p>
          <a:p>
            <a:r>
              <a:rPr lang="en-US" b="1" dirty="0" smtClean="0"/>
              <a:t>The frequencies measured provide positive identification of molecules observed in interstellar space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5" name="Picture 2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19" y="5003829"/>
            <a:ext cx="1202962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5" y="5258166"/>
            <a:ext cx="1172056" cy="1097280"/>
          </a:xfrm>
          <a:prstGeom prst="rect">
            <a:avLst/>
          </a:prstGeom>
        </p:spPr>
      </p:pic>
      <p:pic>
        <p:nvPicPr>
          <p:cNvPr id="7" name="Picture 3" descr="2F_BZA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513" y="4881823"/>
            <a:ext cx="137477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2F_BZ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20" y="4928125"/>
            <a:ext cx="13970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2F_BZA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035" y="5013586"/>
            <a:ext cx="13779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73312" y="6425117"/>
            <a:ext cx="265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2-Fluorobenzoic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28" y="99501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Microwave </a:t>
            </a:r>
            <a:r>
              <a:rPr lang="en-US" sz="4000" dirty="0"/>
              <a:t>Spectroscopy </a:t>
            </a:r>
            <a:r>
              <a:rPr lang="en-US" sz="4000" dirty="0" smtClean="0"/>
              <a:t>- </a:t>
            </a:r>
            <a:r>
              <a:rPr lang="en-US" sz="4000" dirty="0"/>
              <a:t>Control </a:t>
            </a:r>
            <a:r>
              <a:rPr lang="en-US" sz="4000" dirty="0" smtClean="0"/>
              <a:t>System</a:t>
            </a:r>
            <a:br>
              <a:rPr lang="en-US" sz="4000" dirty="0" smtClean="0"/>
            </a:br>
            <a:r>
              <a:rPr lang="en-US" sz="4000" dirty="0" smtClean="0"/>
              <a:t>Integration </a:t>
            </a:r>
            <a:r>
              <a:rPr lang="en-US" sz="4000" dirty="0" smtClean="0"/>
              <a:t>of </a:t>
            </a:r>
            <a:r>
              <a:rPr lang="en-US" sz="4000" dirty="0" smtClean="0"/>
              <a:t>New </a:t>
            </a:r>
            <a:r>
              <a:rPr lang="en-US" sz="4000" dirty="0"/>
              <a:t>T</a:t>
            </a:r>
            <a:r>
              <a:rPr lang="en-US" sz="4000" dirty="0" smtClean="0"/>
              <a:t>echnology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792" y="1425064"/>
            <a:ext cx="10515600" cy="45229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Molecules in the gas phase are pulsed into a chamber</a:t>
            </a:r>
          </a:p>
          <a:p>
            <a:r>
              <a:rPr lang="en-US" sz="2400" dirty="0" smtClean="0"/>
              <a:t>Microwave radiation excites the </a:t>
            </a:r>
            <a:r>
              <a:rPr lang="en-US" sz="2400" dirty="0" smtClean="0"/>
              <a:t>molecules and they transition </a:t>
            </a:r>
            <a:r>
              <a:rPr lang="en-US" sz="2400" dirty="0" smtClean="0"/>
              <a:t>to higher energy levels</a:t>
            </a:r>
          </a:p>
          <a:p>
            <a:r>
              <a:rPr lang="en-US" sz="2400" dirty="0" smtClean="0"/>
              <a:t>Molecules re-emit electromagnetic radiation</a:t>
            </a:r>
          </a:p>
          <a:p>
            <a:r>
              <a:rPr lang="en-US" sz="2400" dirty="0" smtClean="0"/>
              <a:t>Measure the free induction decay (FID) </a:t>
            </a:r>
            <a:r>
              <a:rPr lang="en-US" sz="2400" dirty="0" smtClean="0"/>
              <a:t>signal </a:t>
            </a:r>
            <a:r>
              <a:rPr lang="en-US" sz="2400" dirty="0" smtClean="0"/>
              <a:t>and u</a:t>
            </a:r>
            <a:r>
              <a:rPr lang="en-US" sz="2400" dirty="0" smtClean="0"/>
              <a:t>se </a:t>
            </a:r>
            <a:r>
              <a:rPr lang="en-US" sz="2400" dirty="0" smtClean="0"/>
              <a:t>a Fourier transform on this signal</a:t>
            </a:r>
          </a:p>
        </p:txBody>
      </p:sp>
      <p:pic>
        <p:nvPicPr>
          <p:cNvPr id="4" name="Picture 2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19" y="5003829"/>
            <a:ext cx="1202962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29752" y="3642871"/>
            <a:ext cx="6974012" cy="3021361"/>
            <a:chOff x="144" y="780"/>
            <a:chExt cx="5424" cy="2830"/>
          </a:xfrm>
        </p:grpSpPr>
        <p:pic>
          <p:nvPicPr>
            <p:cNvPr id="6" name="Picture 5" descr="Homodyn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864"/>
              <a:ext cx="5424" cy="2695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400" y="2304"/>
              <a:ext cx="62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024" y="2304"/>
              <a:ext cx="0" cy="100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2400" y="3312"/>
              <a:ext cx="624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flipV="1">
              <a:off x="2400" y="2304"/>
              <a:ext cx="0" cy="100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3792" y="1872"/>
              <a:ext cx="72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4512" y="1872"/>
              <a:ext cx="0" cy="24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flipH="1">
              <a:off x="3792" y="2112"/>
              <a:ext cx="72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V="1">
              <a:off x="3792" y="1872"/>
              <a:ext cx="0" cy="24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3696" y="1056"/>
              <a:ext cx="0" cy="76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3696" y="1824"/>
              <a:ext cx="91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4608" y="1056"/>
              <a:ext cx="0" cy="76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H="1">
              <a:off x="3696" y="1056"/>
              <a:ext cx="912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560" y="2352"/>
              <a:ext cx="9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>
                  <a:solidFill>
                    <a:srgbClr val="FF3300"/>
                  </a:solidFill>
                </a:rPr>
                <a:t>Valve Signal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1044" y="3120"/>
              <a:ext cx="1586" cy="4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1400" b="1" dirty="0" smtClean="0">
                  <a:solidFill>
                    <a:srgbClr val="FF3300"/>
                  </a:solidFill>
                </a:rPr>
                <a:t>Transmit </a:t>
              </a:r>
            </a:p>
            <a:p>
              <a:pPr algn="ctr"/>
              <a:r>
                <a:rPr lang="en-US" altLang="en-US" sz="1400" b="1" dirty="0" smtClean="0">
                  <a:solidFill>
                    <a:srgbClr val="FF3300"/>
                  </a:solidFill>
                </a:rPr>
                <a:t>Delay/</a:t>
              </a:r>
              <a:r>
                <a:rPr lang="en-US" altLang="en-US" sz="1400" b="1" dirty="0" err="1" smtClean="0">
                  <a:solidFill>
                    <a:srgbClr val="FF3300"/>
                  </a:solidFill>
                </a:rPr>
                <a:t>Pulsewidth</a:t>
              </a:r>
              <a:endParaRPr lang="en-US" altLang="en-US" sz="1400" b="1" dirty="0">
                <a:solidFill>
                  <a:srgbClr val="FF3300"/>
                </a:solidFill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822" y="780"/>
              <a:ext cx="6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rgbClr val="FF3300"/>
                  </a:solidFill>
                </a:rPr>
                <a:t>Receive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5" y="5258166"/>
            <a:ext cx="117205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9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68212"/>
            <a:ext cx="10515600" cy="1325563"/>
          </a:xfrm>
        </p:spPr>
        <p:txBody>
          <a:bodyPr/>
          <a:lstStyle/>
          <a:p>
            <a:r>
              <a:rPr lang="en-US" dirty="0" smtClean="0"/>
              <a:t>Old vs.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162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Old system – electronics developed in the lab</a:t>
            </a:r>
          </a:p>
          <a:p>
            <a:r>
              <a:rPr lang="en-US" dirty="0" smtClean="0"/>
              <a:t>New system:</a:t>
            </a:r>
          </a:p>
          <a:p>
            <a:pPr lvl="1"/>
            <a:r>
              <a:rPr lang="en-US" sz="2300" dirty="0"/>
              <a:t>Used data acquisition boards from National Instruments</a:t>
            </a:r>
          </a:p>
          <a:p>
            <a:pPr lvl="1"/>
            <a:r>
              <a:rPr lang="en-US" sz="2300" dirty="0"/>
              <a:t>Used LabVIEW to create an interface for automated or operator control of the spectrometer</a:t>
            </a:r>
          </a:p>
          <a:p>
            <a:pPr lvl="1"/>
            <a:r>
              <a:rPr lang="en-US" sz="2300" dirty="0"/>
              <a:t>Ability to perform double resonance experiments</a:t>
            </a:r>
          </a:p>
          <a:p>
            <a:pPr lvl="1"/>
            <a:r>
              <a:rPr lang="en-US" sz="2300" b="1" dirty="0"/>
              <a:t>Simplified, modern, and easy to </a:t>
            </a:r>
            <a:r>
              <a:rPr lang="en-US" sz="2300" b="1" dirty="0" smtClean="0"/>
              <a:t>copy</a:t>
            </a:r>
            <a:endParaRPr lang="en-US" sz="2300" b="1" dirty="0"/>
          </a:p>
        </p:txBody>
      </p:sp>
      <p:pic>
        <p:nvPicPr>
          <p:cNvPr id="4" name="Picture 2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19" y="5003829"/>
            <a:ext cx="1202962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5" y="5258166"/>
            <a:ext cx="1172056" cy="1097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03937" y="4103284"/>
            <a:ext cx="2926080" cy="2194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273" y="3737524"/>
            <a:ext cx="3901440" cy="2926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06023" y="4888834"/>
            <a:ext cx="123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9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vs. New</a:t>
            </a:r>
            <a:endParaRPr lang="en-US" dirty="0"/>
          </a:p>
        </p:txBody>
      </p:sp>
      <p:pic>
        <p:nvPicPr>
          <p:cNvPr id="4" name="Picture 2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19" y="5003829"/>
            <a:ext cx="1202962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5" y="5258166"/>
            <a:ext cx="1172056" cy="109728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5" r="1613" b="8682"/>
          <a:stretch/>
        </p:blipFill>
        <p:spPr bwMode="auto">
          <a:xfrm>
            <a:off x="1950660" y="1417027"/>
            <a:ext cx="797006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74473" y="5806806"/>
            <a:ext cx="417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LabVIEW Virtual Instrument Block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vs. New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5" y="5258166"/>
            <a:ext cx="1172056" cy="1097280"/>
          </a:xfrm>
          <a:prstGeom prst="rect">
            <a:avLst/>
          </a:prstGeom>
        </p:spPr>
      </p:pic>
      <p:pic>
        <p:nvPicPr>
          <p:cNvPr id="5" name="Picture 2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19" y="5003829"/>
            <a:ext cx="1202962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17" r="1830" b="8619"/>
          <a:stretch/>
        </p:blipFill>
        <p:spPr bwMode="auto">
          <a:xfrm>
            <a:off x="277871" y="1509360"/>
            <a:ext cx="5818128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7189" y="4707857"/>
            <a:ext cx="4239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LabVIEW Virtual Instrument Front Diagram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0" b="10808"/>
          <a:stretch/>
        </p:blipFill>
        <p:spPr>
          <a:xfrm>
            <a:off x="6256727" y="1463640"/>
            <a:ext cx="5535738" cy="31089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0956" y="4707857"/>
            <a:ext cx="3768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National Instruments 6024 DAQ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63254"/>
            <a:ext cx="10515600" cy="132556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5" y="5258166"/>
            <a:ext cx="1172056" cy="1097280"/>
          </a:xfrm>
          <a:prstGeom prst="rect">
            <a:avLst/>
          </a:prstGeom>
        </p:spPr>
      </p:pic>
      <p:pic>
        <p:nvPicPr>
          <p:cNvPr id="5" name="Picture 2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19" y="5003829"/>
            <a:ext cx="1202962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6" y="647556"/>
            <a:ext cx="4937763" cy="3017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09" y="647556"/>
            <a:ext cx="4937763" cy="3017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68" y="3749406"/>
            <a:ext cx="4937763" cy="30175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91205" y="383418"/>
            <a:ext cx="200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9431" y="6240451"/>
            <a:ext cx="264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Transform</a:t>
            </a:r>
            <a:endParaRPr lang="en-US" dirty="0"/>
          </a:p>
        </p:txBody>
      </p: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8443414" y="3749406"/>
            <a:ext cx="1773214" cy="2872986"/>
            <a:chOff x="2784" y="528"/>
            <a:chExt cx="2051" cy="2922"/>
          </a:xfrm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2928" y="816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>
              <a:off x="2928" y="1008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2928" y="2592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2928" y="2784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128" y="2736"/>
              <a:ext cx="337" cy="233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3</a:t>
              </a:r>
              <a:r>
                <a:rPr lang="en-US" altLang="en-US" b="1" baseline="40000"/>
                <a:t>+</a:t>
              </a:r>
              <a:r>
                <a:rPr lang="en-US" altLang="en-US" b="1" baseline="-25000"/>
                <a:t>03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4128" y="2448"/>
              <a:ext cx="318" cy="233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3</a:t>
              </a:r>
              <a:r>
                <a:rPr lang="en-US" altLang="en-US" b="1" baseline="40000"/>
                <a:t>-</a:t>
              </a:r>
              <a:r>
                <a:rPr lang="en-US" altLang="en-US" b="1" baseline="-25000"/>
                <a:t>03</a:t>
              </a: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4128" y="1056"/>
              <a:ext cx="337" cy="233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4</a:t>
              </a:r>
              <a:r>
                <a:rPr lang="en-US" altLang="en-US" b="1" baseline="40000"/>
                <a:t>+</a:t>
              </a:r>
              <a:r>
                <a:rPr lang="en-US" altLang="en-US" b="1" baseline="-25000"/>
                <a:t>04</a:t>
              </a: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4128" y="720"/>
              <a:ext cx="318" cy="233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4</a:t>
              </a:r>
              <a:r>
                <a:rPr lang="en-US" altLang="en-US" b="1" baseline="40000"/>
                <a:t>-</a:t>
              </a:r>
              <a:r>
                <a:rPr lang="en-US" altLang="en-US" b="1" baseline="-25000"/>
                <a:t>04</a:t>
              </a:r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V="1">
              <a:off x="3648" y="816"/>
              <a:ext cx="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3840" y="1008"/>
              <a:ext cx="0" cy="17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>
              <a:off x="2928" y="1872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2928" y="2064"/>
              <a:ext cx="11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4128" y="2016"/>
              <a:ext cx="337" cy="233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3</a:t>
              </a:r>
              <a:r>
                <a:rPr lang="en-US" altLang="en-US" b="1" baseline="40000"/>
                <a:t>+</a:t>
              </a:r>
              <a:r>
                <a:rPr lang="en-US" altLang="en-US" b="1" baseline="-25000"/>
                <a:t>13</a:t>
              </a: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4128" y="1728"/>
              <a:ext cx="318" cy="233"/>
            </a:xfrm>
            <a:prstGeom prst="rect">
              <a:avLst/>
            </a:prstGeom>
            <a:noFill/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3</a:t>
              </a:r>
              <a:r>
                <a:rPr lang="en-US" altLang="en-US" b="1" baseline="40000"/>
                <a:t>-</a:t>
              </a:r>
              <a:r>
                <a:rPr lang="en-US" altLang="en-US" b="1" baseline="-25000"/>
                <a:t>13</a:t>
              </a:r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V="1">
              <a:off x="3168" y="1008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V="1">
              <a:off x="3024" y="816"/>
              <a:ext cx="0" cy="1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2832" y="3168"/>
              <a:ext cx="2003" cy="28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/>
                <a:t>Rotational Spectroscopy</a:t>
              </a:r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2784" y="528"/>
              <a:ext cx="698" cy="28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/>
                <a:t>B-type</a:t>
              </a: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3504" y="528"/>
              <a:ext cx="705" cy="28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dirty="0"/>
                <a:t>A-type</a:t>
              </a:r>
            </a:p>
          </p:txBody>
        </p:sp>
        <p:sp>
          <p:nvSpPr>
            <p:cNvPr id="32" name="Line 23"/>
            <p:cNvSpPr>
              <a:spLocks noChangeShapeType="1"/>
            </p:cNvSpPr>
            <p:nvPr/>
          </p:nvSpPr>
          <p:spPr bwMode="auto">
            <a:xfrm flipV="1">
              <a:off x="3984" y="816"/>
              <a:ext cx="0" cy="19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9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747" y="-15442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747" y="798253"/>
            <a:ext cx="10515600" cy="1766073"/>
          </a:xfrm>
        </p:spPr>
        <p:txBody>
          <a:bodyPr>
            <a:noAutofit/>
          </a:bodyPr>
          <a:lstStyle/>
          <a:p>
            <a:r>
              <a:rPr lang="en-US" dirty="0" smtClean="0"/>
              <a:t>Sophisticated control system</a:t>
            </a:r>
          </a:p>
          <a:p>
            <a:r>
              <a:rPr lang="en-US" dirty="0" smtClean="0"/>
              <a:t>Able to scan large frequency </a:t>
            </a:r>
            <a:r>
              <a:rPr lang="en-US" dirty="0" smtClean="0"/>
              <a:t>regions and analyze </a:t>
            </a:r>
            <a:r>
              <a:rPr lang="en-US" dirty="0" smtClean="0"/>
              <a:t>complex spectra</a:t>
            </a:r>
          </a:p>
          <a:p>
            <a:r>
              <a:rPr lang="en-US" b="1" dirty="0" smtClean="0"/>
              <a:t>Successfully performed double resonance experiment</a:t>
            </a:r>
          </a:p>
        </p:txBody>
      </p:sp>
      <p:pic>
        <p:nvPicPr>
          <p:cNvPr id="4" name="Picture 2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19" y="5003829"/>
            <a:ext cx="1202962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2747" y="20760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2747" y="2988283"/>
            <a:ext cx="10515600" cy="1766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Engineering task – optimizing our system</a:t>
            </a:r>
          </a:p>
          <a:p>
            <a:r>
              <a:rPr lang="en-US" b="1" dirty="0" smtClean="0"/>
              <a:t>T</a:t>
            </a:r>
            <a:r>
              <a:rPr lang="en-US" b="1" dirty="0" smtClean="0"/>
              <a:t>esting</a:t>
            </a:r>
          </a:p>
          <a:p>
            <a:r>
              <a:rPr lang="en-US" dirty="0" smtClean="0"/>
              <a:t>Laser fragmentation experiment on another spectrometer</a:t>
            </a:r>
          </a:p>
          <a:p>
            <a:r>
              <a:rPr lang="en-US" dirty="0" smtClean="0"/>
              <a:t>Make sigma 3 detection (currently sigma 1.5 detection) for double resonance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19" y="5264509"/>
            <a:ext cx="1172056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This project would not have been possible without </a:t>
            </a:r>
            <a:r>
              <a:rPr lang="en-US" b="1" dirty="0" smtClean="0"/>
              <a:t>NASA</a:t>
            </a:r>
            <a:r>
              <a:rPr lang="en-US" dirty="0" smtClean="0"/>
              <a:t>, </a:t>
            </a:r>
            <a:r>
              <a:rPr lang="en-US" b="1" dirty="0" smtClean="0"/>
              <a:t>Arizona Space Grant Consortium</a:t>
            </a:r>
            <a:r>
              <a:rPr lang="en-US" dirty="0" smtClean="0"/>
              <a:t>, </a:t>
            </a:r>
            <a:r>
              <a:rPr lang="en-US" b="1" dirty="0" smtClean="0"/>
              <a:t>Dr. </a:t>
            </a:r>
            <a:r>
              <a:rPr lang="en-US" b="1" dirty="0" err="1" smtClean="0"/>
              <a:t>Kukolich</a:t>
            </a:r>
            <a:r>
              <a:rPr lang="en-US" dirty="0" smtClean="0"/>
              <a:t> and </a:t>
            </a:r>
            <a:r>
              <a:rPr lang="en-US" b="1" dirty="0" smtClean="0"/>
              <a:t>Dr. Daly</a:t>
            </a:r>
            <a:r>
              <a:rPr lang="en-US" dirty="0" smtClean="0"/>
              <a:t>, and the </a:t>
            </a:r>
            <a:r>
              <a:rPr lang="en-US" b="1" dirty="0" smtClean="0"/>
              <a:t>UA Department of Chemistry and Biochemistry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2" descr="https://spacegrant.arizona.edu/sites/spacegrant.arizona.edu/files/about/logos/azsgc_text_white_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319" y="5003829"/>
            <a:ext cx="1202962" cy="16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5" y="5258166"/>
            <a:ext cx="1172056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74" y="4689543"/>
            <a:ext cx="2325052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9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337</Words>
  <Application>Microsoft Office PowerPoint</Application>
  <PresentationFormat>Widescreen</PresentationFormat>
  <Paragraphs>66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Digital Control System for Microwave Spectroscopy Data  Collection</vt:lpstr>
      <vt:lpstr>Applications of Microwave Spectroscopy</vt:lpstr>
      <vt:lpstr>Microwave Spectroscopy - Control System Integration of New Technology</vt:lpstr>
      <vt:lpstr>Old vs. New</vt:lpstr>
      <vt:lpstr>Old vs. New</vt:lpstr>
      <vt:lpstr>Old vs. New</vt:lpstr>
      <vt:lpstr>Results</vt:lpstr>
      <vt:lpstr>Conclusions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Control System for Microwave Spectroscopy Data  Collection</dc:title>
  <dc:creator>Amanda Olmut</dc:creator>
  <cp:lastModifiedBy>Amanda Olmut</cp:lastModifiedBy>
  <cp:revision>38</cp:revision>
  <dcterms:created xsi:type="dcterms:W3CDTF">2016-03-31T17:09:01Z</dcterms:created>
  <dcterms:modified xsi:type="dcterms:W3CDTF">2016-04-07T06:25:20Z</dcterms:modified>
</cp:coreProperties>
</file>